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70" r:id="rId9"/>
    <p:sldId id="268" r:id="rId10"/>
    <p:sldId id="257" r:id="rId11"/>
    <p:sldId id="258" r:id="rId12"/>
    <p:sldId id="259" r:id="rId13"/>
    <p:sldId id="260" r:id="rId14"/>
    <p:sldId id="272" r:id="rId15"/>
    <p:sldId id="271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9" autoAdjust="0"/>
    <p:restoredTop sz="94643" autoAdjust="0"/>
  </p:normalViewPr>
  <p:slideViewPr>
    <p:cSldViewPr>
      <p:cViewPr varScale="1">
        <p:scale>
          <a:sx n="106" d="100"/>
          <a:sy n="106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0B57E-9F96-419C-A85C-93C28C716113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E05BE-53B7-49FC-BA37-A6B96D08ED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4D7F4-3C31-4681-B9AA-EF54E05AA168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6CAC2-8CE3-4258-9001-4685E922D6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6CAC2-8CE3-4258-9001-4685E922D6C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C6D70-1C71-4292-B3CD-619DAAB23A5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143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E21271-D129-4FD6-8223-1CB775EE1BBC}" type="datetimeFigureOut">
              <a:rPr lang="en-US" smtClean="0"/>
              <a:pPr/>
              <a:t>9/17/2014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ACD6D0-67FC-4B34-AA60-047D8ECB3C3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283845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CORRELATING AND EXTRAPOLATING AIR-PURIFYING RESPIRATOR CARTRIDGE BREAKTHROUGH TIMES –A CRITICAL REVIEW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3886200"/>
            <a:ext cx="7854696" cy="22860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800" b="1" dirty="0" smtClean="0"/>
              <a:t>Gerry O. Wood, PhD</a:t>
            </a:r>
          </a:p>
          <a:p>
            <a:pPr algn="ctr"/>
            <a:r>
              <a:rPr lang="en-US" sz="2800" dirty="0" smtClean="0"/>
              <a:t>Gerry Odell </a:t>
            </a:r>
            <a:r>
              <a:rPr lang="en-US" sz="2800" dirty="0" smtClean="0"/>
              <a:t>Consulting</a:t>
            </a:r>
          </a:p>
          <a:p>
            <a:pPr algn="ctr"/>
            <a:r>
              <a:rPr lang="en-US" sz="2800" dirty="0" smtClean="0"/>
              <a:t>Los Alamos, New Mexico, USA</a:t>
            </a:r>
            <a:endParaRPr lang="en-US" sz="2800" dirty="0" smtClean="0"/>
          </a:p>
          <a:p>
            <a:pPr algn="ctr"/>
            <a:endParaRPr lang="en-US" sz="2000" dirty="0" smtClean="0"/>
          </a:p>
          <a:p>
            <a:pPr algn="ctr"/>
            <a:r>
              <a:rPr lang="en-US" sz="2800" b="1" dirty="0" smtClean="0"/>
              <a:t>Anjali Lamba, MPH, CIH</a:t>
            </a:r>
          </a:p>
          <a:p>
            <a:pPr algn="ctr"/>
            <a:r>
              <a:rPr lang="en-US" sz="2800" dirty="0" smtClean="0"/>
              <a:t>U.S. Environmental </a:t>
            </a:r>
            <a:r>
              <a:rPr lang="en-US" sz="2800" dirty="0" smtClean="0"/>
              <a:t>Protection Agency</a:t>
            </a:r>
          </a:p>
          <a:p>
            <a:r>
              <a:rPr lang="en-US" sz="2800" b="1" dirty="0" smtClean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295400"/>
            <a:ext cx="7620000" cy="6096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EPA Need for Guidance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362200"/>
            <a:ext cx="7772400" cy="3733800"/>
          </a:xfrm>
        </p:spPr>
        <p:txBody>
          <a:bodyPr/>
          <a:lstStyle/>
          <a:p>
            <a:r>
              <a:rPr lang="en-US" dirty="0" smtClean="0"/>
              <a:t>Toxic Substances Control Act (TSCA) of 1976</a:t>
            </a:r>
          </a:p>
          <a:p>
            <a:r>
              <a:rPr lang="en-US" dirty="0" smtClean="0"/>
              <a:t>New Chemicals – Pre-Manufacture Notice</a:t>
            </a:r>
          </a:p>
          <a:p>
            <a:r>
              <a:rPr lang="en-US" dirty="0"/>
              <a:t>Testing of Cartridges </a:t>
            </a:r>
            <a:r>
              <a:rPr lang="en-US" dirty="0" smtClean="0"/>
              <a:t>Required </a:t>
            </a:r>
            <a:endParaRPr lang="en-US" dirty="0"/>
          </a:p>
          <a:p>
            <a:pPr lvl="1"/>
            <a:r>
              <a:rPr lang="en-US" sz="2800" dirty="0" smtClean="0"/>
              <a:t>Use of APRs with Cartridges</a:t>
            </a:r>
          </a:p>
          <a:p>
            <a:pPr lvl="1"/>
            <a:r>
              <a:rPr lang="en-US" sz="2800" dirty="0" smtClean="0"/>
              <a:t>Change-Out Schedule Requirement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Specific submitter case - identified need for </a:t>
            </a:r>
            <a:r>
              <a:rPr lang="en-US" dirty="0" smtClean="0"/>
              <a:t>updated recommendations for testing and data analysis.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1C82-5FF8-4EAF-8CA3-6B2C573347F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219200"/>
            <a:ext cx="745509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New </a:t>
            </a:r>
            <a:r>
              <a:rPr lang="en-US" sz="3600" dirty="0" smtClean="0"/>
              <a:t>EPA Guidance </a:t>
            </a:r>
            <a:r>
              <a:rPr lang="en-US" sz="3600" dirty="0" smtClean="0"/>
              <a:t>Document</a:t>
            </a:r>
            <a:endParaRPr lang="en-US" sz="3600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490" y="1981200"/>
            <a:ext cx="7620000" cy="434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1C82-5FF8-4EAF-8CA3-6B2C573347F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7924800" cy="381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Companion </a:t>
            </a:r>
            <a:r>
              <a:rPr lang="en-US" sz="3200" dirty="0" smtClean="0"/>
              <a:t>Document</a:t>
            </a:r>
            <a:endParaRPr lang="en-US" sz="3200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43000" y="1905000"/>
            <a:ext cx="6858000" cy="441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1C82-5FF8-4EAF-8CA3-6B2C573347F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Air-Purifying Respirator Cartridges for Gas/Vapor Removal</a:t>
            </a:r>
          </a:p>
          <a:p>
            <a:pPr lvl="1"/>
            <a:r>
              <a:rPr lang="en-US" dirty="0" smtClean="0"/>
              <a:t>Tested for &gt; 100 years</a:t>
            </a:r>
          </a:p>
          <a:p>
            <a:pPr lvl="1"/>
            <a:r>
              <a:rPr lang="en-US" dirty="0" smtClean="0"/>
              <a:t>Data modeled for &gt; 50 years</a:t>
            </a:r>
          </a:p>
          <a:p>
            <a:r>
              <a:rPr lang="en-US" dirty="0" smtClean="0"/>
              <a:t>Cannot test for all possible use </a:t>
            </a:r>
            <a:r>
              <a:rPr lang="en-US" dirty="0" smtClean="0"/>
              <a:t>conditions</a:t>
            </a:r>
          </a:p>
          <a:p>
            <a:r>
              <a:rPr lang="en-US" dirty="0" smtClean="0"/>
              <a:t>Helpful to be able to extrapolated/interpolate to untested conditions</a:t>
            </a:r>
            <a:endParaRPr lang="en-US" dirty="0" smtClean="0"/>
          </a:p>
          <a:p>
            <a:r>
              <a:rPr lang="en-US" dirty="0" smtClean="0"/>
              <a:t>Most significant use conditions include</a:t>
            </a:r>
          </a:p>
          <a:p>
            <a:pPr lvl="1"/>
            <a:r>
              <a:rPr lang="en-US" dirty="0" smtClean="0"/>
              <a:t>Concentration</a:t>
            </a:r>
          </a:p>
          <a:p>
            <a:pPr lvl="1"/>
            <a:r>
              <a:rPr lang="en-US" dirty="0" smtClean="0"/>
              <a:t>Air flow (breathing) rate</a:t>
            </a:r>
          </a:p>
          <a:p>
            <a:pPr lvl="1"/>
            <a:r>
              <a:rPr lang="en-US" dirty="0" smtClean="0"/>
              <a:t>Humidity</a:t>
            </a:r>
          </a:p>
          <a:p>
            <a:pPr lvl="1"/>
            <a:r>
              <a:rPr lang="en-US" dirty="0" smtClean="0"/>
              <a:t>Temperature</a:t>
            </a:r>
          </a:p>
          <a:p>
            <a:pPr lvl="1"/>
            <a:r>
              <a:rPr lang="en-US" dirty="0" smtClean="0"/>
              <a:t>Interfering covapors or gases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Models can be used to interpolate or extrapolate measured breakthrough times for untested conditions.</a:t>
            </a:r>
          </a:p>
          <a:p>
            <a:pPr lvl="1"/>
            <a:r>
              <a:rPr lang="en-US" dirty="0" smtClean="0"/>
              <a:t>Graphs</a:t>
            </a:r>
          </a:p>
          <a:p>
            <a:pPr lvl="1"/>
            <a:r>
              <a:rPr lang="en-US" dirty="0" smtClean="0"/>
              <a:t>Equations</a:t>
            </a:r>
          </a:p>
          <a:p>
            <a:pPr lvl="1"/>
            <a:r>
              <a:rPr lang="en-US" dirty="0" smtClean="0"/>
              <a:t>Rules of Thumb</a:t>
            </a:r>
          </a:p>
          <a:p>
            <a:pPr lvl="1"/>
            <a:r>
              <a:rPr lang="en-US" dirty="0" smtClean="0"/>
              <a:t>Computer programs of complex models</a:t>
            </a:r>
          </a:p>
          <a:p>
            <a:r>
              <a:rPr lang="en-US" dirty="0" smtClean="0"/>
              <a:t>Objective: A critical review of models in the literature.</a:t>
            </a:r>
          </a:p>
          <a:p>
            <a:pPr lvl="1"/>
            <a:r>
              <a:rPr lang="en-US" dirty="0" smtClean="0"/>
              <a:t>New data </a:t>
            </a:r>
            <a:r>
              <a:rPr lang="en-US" dirty="0" smtClean="0"/>
              <a:t>has been developed </a:t>
            </a:r>
            <a:r>
              <a:rPr lang="en-US" dirty="0" smtClean="0"/>
              <a:t>over decades</a:t>
            </a:r>
          </a:p>
          <a:p>
            <a:pPr lvl="1"/>
            <a:r>
              <a:rPr lang="en-US" dirty="0" smtClean="0"/>
              <a:t>New understanding of adsorption and chemical removal by impregnants and adsorbed water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Appendices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Correlations of Breakthrough Times by Empirical Relationships</a:t>
            </a:r>
          </a:p>
          <a:p>
            <a:pPr lvl="1"/>
            <a:r>
              <a:rPr lang="en-US" dirty="0" smtClean="0"/>
              <a:t>Breakthrough curve analysis</a:t>
            </a:r>
          </a:p>
          <a:p>
            <a:pPr lvl="1"/>
            <a:r>
              <a:rPr lang="en-US" dirty="0" smtClean="0"/>
              <a:t>Breakthrough time analysis</a:t>
            </a:r>
          </a:p>
          <a:p>
            <a:pPr lvl="1"/>
            <a:r>
              <a:rPr lang="en-US" dirty="0" smtClean="0"/>
              <a:t>Varying concentration data analysis</a:t>
            </a:r>
          </a:p>
          <a:p>
            <a:pPr lvl="1"/>
            <a:r>
              <a:rPr lang="en-US" dirty="0" smtClean="0"/>
              <a:t>Relative humidity effects analysis</a:t>
            </a:r>
          </a:p>
          <a:p>
            <a:pPr lvl="1"/>
            <a:r>
              <a:rPr lang="en-US" dirty="0" smtClean="0"/>
              <a:t>Temperature effects analysis</a:t>
            </a:r>
          </a:p>
          <a:p>
            <a:pPr lvl="1"/>
            <a:r>
              <a:rPr lang="en-US" dirty="0" smtClean="0"/>
              <a:t>Multiple vapor effects analysis</a:t>
            </a:r>
          </a:p>
          <a:p>
            <a:r>
              <a:rPr lang="en-US" dirty="0" smtClean="0"/>
              <a:t>Extrapolation and Interpolation Using Complex Models and their Derived Computer Programs</a:t>
            </a:r>
          </a:p>
          <a:p>
            <a:pPr lvl="1"/>
            <a:r>
              <a:rPr lang="en-US" dirty="0" smtClean="0"/>
              <a:t>Manufacturers’ programs</a:t>
            </a:r>
          </a:p>
          <a:p>
            <a:pPr lvl="1"/>
            <a:r>
              <a:rPr lang="en-US" dirty="0" smtClean="0"/>
              <a:t>OSHA Advisor Genius</a:t>
            </a:r>
          </a:p>
          <a:p>
            <a:pPr lvl="1"/>
            <a:r>
              <a:rPr lang="en-US" dirty="0" smtClean="0"/>
              <a:t>MultiVapor on NIOSH website</a:t>
            </a:r>
          </a:p>
          <a:p>
            <a:pPr lvl="1"/>
            <a:r>
              <a:rPr lang="en-US" dirty="0" smtClean="0"/>
              <a:t>GasRemove</a:t>
            </a:r>
          </a:p>
          <a:p>
            <a:r>
              <a:rPr lang="en-US" dirty="0" smtClean="0"/>
              <a:t>Evaluations of Rules of Thumb</a:t>
            </a:r>
          </a:p>
          <a:p>
            <a:pPr lvl="1"/>
            <a:r>
              <a:rPr lang="en-US" dirty="0" smtClean="0"/>
              <a:t>Examples from the OSHA website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6934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Fundamental Breakthrough Time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	       </a:t>
            </a:r>
            <a:r>
              <a:rPr lang="en-US" dirty="0" smtClean="0"/>
              <a:t>    W</a:t>
            </a:r>
            <a:r>
              <a:rPr lang="en-US" baseline="-25000" dirty="0" smtClean="0"/>
              <a:t>e </a:t>
            </a:r>
            <a:r>
              <a:rPr lang="en-US" dirty="0" smtClean="0"/>
              <a:t>W     </a:t>
            </a:r>
            <a:r>
              <a:rPr lang="en-US" dirty="0" smtClean="0"/>
              <a:t>        W</a:t>
            </a:r>
            <a:r>
              <a:rPr lang="en-US" baseline="-25000" dirty="0" smtClean="0"/>
              <a:t>e</a:t>
            </a:r>
            <a:r>
              <a:rPr lang="en-US" dirty="0" smtClean="0"/>
              <a:t> </a:t>
            </a:r>
            <a:r>
              <a:rPr lang="en-US" dirty="0" smtClean="0">
                <a:latin typeface="Symbol" pitchFamily="18" charset="2"/>
              </a:rPr>
              <a:t>r</a:t>
            </a:r>
            <a:r>
              <a:rPr lang="en-US" baseline="-25000" dirty="0" smtClean="0"/>
              <a:t>B</a:t>
            </a:r>
            <a:r>
              <a:rPr lang="en-US" dirty="0" smtClean="0"/>
              <a:t>          </a:t>
            </a:r>
            <a:r>
              <a:rPr lang="en-US" dirty="0" smtClean="0"/>
              <a:t>     C</a:t>
            </a:r>
            <a:r>
              <a:rPr lang="en-US" baseline="-25000" dirty="0" smtClean="0"/>
              <a:t>o</a:t>
            </a:r>
            <a:r>
              <a:rPr lang="en-US" dirty="0" smtClean="0"/>
              <a:t> </a:t>
            </a:r>
            <a:r>
              <a:rPr lang="en-US" dirty="0" smtClean="0"/>
              <a:t>– C</a:t>
            </a:r>
            <a:r>
              <a:rPr lang="en-US" baseline="-25000" dirty="0" smtClean="0"/>
              <a:t>b</a:t>
            </a:r>
            <a:endParaRPr lang="en-US" dirty="0" smtClean="0"/>
          </a:p>
          <a:p>
            <a:r>
              <a:rPr lang="en-US" dirty="0" smtClean="0"/>
              <a:t>	t</a:t>
            </a:r>
            <a:r>
              <a:rPr lang="en-US" baseline="-25000" dirty="0" smtClean="0"/>
              <a:t>b</a:t>
            </a:r>
            <a:r>
              <a:rPr lang="en-US" dirty="0" smtClean="0"/>
              <a:t> = </a:t>
            </a:r>
            <a:r>
              <a:rPr lang="en-US" dirty="0" smtClean="0"/>
              <a:t>    -------     --     -------     ln     ----------        (1)</a:t>
            </a:r>
          </a:p>
          <a:p>
            <a:r>
              <a:rPr lang="en-US" dirty="0" smtClean="0"/>
              <a:t>	       </a:t>
            </a:r>
            <a:r>
              <a:rPr lang="en-US" dirty="0" smtClean="0"/>
              <a:t>     C</a:t>
            </a:r>
            <a:r>
              <a:rPr lang="en-US" baseline="-25000" dirty="0" smtClean="0"/>
              <a:t>o</a:t>
            </a:r>
            <a:r>
              <a:rPr lang="en-US" dirty="0" smtClean="0"/>
              <a:t> </a:t>
            </a:r>
            <a:r>
              <a:rPr lang="en-US" dirty="0" smtClean="0"/>
              <a:t>Q       </a:t>
            </a:r>
            <a:r>
              <a:rPr lang="en-US" dirty="0" smtClean="0"/>
              <a:t>       k</a:t>
            </a:r>
            <a:r>
              <a:rPr lang="en-US" baseline="-25000" dirty="0" smtClean="0"/>
              <a:t>v</a:t>
            </a:r>
            <a:r>
              <a:rPr lang="en-US" dirty="0" smtClean="0"/>
              <a:t> </a:t>
            </a:r>
            <a:r>
              <a:rPr lang="en-US" dirty="0" smtClean="0"/>
              <a:t>C</a:t>
            </a:r>
            <a:r>
              <a:rPr lang="en-US" baseline="-25000" dirty="0" smtClean="0"/>
              <a:t>o</a:t>
            </a:r>
            <a:r>
              <a:rPr lang="en-US" dirty="0" smtClean="0"/>
              <a:t>             </a:t>
            </a:r>
            <a:r>
              <a:rPr lang="en-US" dirty="0" smtClean="0"/>
              <a:t>       C</a:t>
            </a:r>
            <a:r>
              <a:rPr lang="en-US" baseline="-25000" dirty="0" smtClean="0"/>
              <a:t>b</a:t>
            </a:r>
            <a:endParaRPr lang="en-US" dirty="0" smtClean="0"/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where	</a:t>
            </a:r>
            <a:r>
              <a:rPr lang="en-US" dirty="0" smtClean="0"/>
              <a:t>W</a:t>
            </a:r>
            <a:r>
              <a:rPr lang="en-US" baseline="-25000" dirty="0" smtClean="0"/>
              <a:t>e</a:t>
            </a:r>
            <a:r>
              <a:rPr lang="en-US" dirty="0" smtClean="0"/>
              <a:t>  </a:t>
            </a:r>
            <a:r>
              <a:rPr lang="en-US" dirty="0" smtClean="0"/>
              <a:t>=   adsorption capacity (g vapor/ g sorbent)</a:t>
            </a:r>
          </a:p>
          <a:p>
            <a:r>
              <a:rPr lang="en-US" dirty="0" smtClean="0"/>
              <a:t>		k</a:t>
            </a:r>
            <a:r>
              <a:rPr lang="en-US" baseline="-25000" dirty="0" smtClean="0"/>
              <a:t>v</a:t>
            </a:r>
            <a:r>
              <a:rPr lang="en-US" dirty="0" smtClean="0"/>
              <a:t>    =   adsorption rate </a:t>
            </a:r>
            <a:r>
              <a:rPr lang="en-US" dirty="0" smtClean="0"/>
              <a:t>coefficient </a:t>
            </a:r>
            <a:r>
              <a:rPr lang="en-US" dirty="0" smtClean="0"/>
              <a:t>(min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r>
              <a:rPr lang="en-US" dirty="0" smtClean="0"/>
              <a:t>		W   =    weight of sorbent (g)</a:t>
            </a:r>
          </a:p>
          <a:p>
            <a:r>
              <a:rPr lang="en-US" dirty="0" smtClean="0"/>
              <a:t>		Q    =    air flow rate (L/min)</a:t>
            </a:r>
          </a:p>
          <a:p>
            <a:r>
              <a:rPr lang="en-US" dirty="0" smtClean="0"/>
              <a:t>		</a:t>
            </a:r>
            <a:r>
              <a:rPr lang="en-US" dirty="0" smtClean="0">
                <a:latin typeface="Symbol" pitchFamily="18" charset="2"/>
              </a:rPr>
              <a:t>r</a:t>
            </a:r>
            <a:r>
              <a:rPr lang="en-US" baseline="-25000" dirty="0" smtClean="0"/>
              <a:t>B</a:t>
            </a:r>
            <a:r>
              <a:rPr lang="en-US" dirty="0" smtClean="0"/>
              <a:t>   =    packed bed density (g/cm</a:t>
            </a:r>
            <a:r>
              <a:rPr lang="en-US" baseline="30000" dirty="0" smtClean="0"/>
              <a:t>3</a:t>
            </a:r>
            <a:r>
              <a:rPr lang="en-US" dirty="0" smtClean="0"/>
              <a:t>)</a:t>
            </a:r>
          </a:p>
          <a:p>
            <a:r>
              <a:rPr lang="en-US" dirty="0" smtClean="0"/>
              <a:t>		C</a:t>
            </a:r>
            <a:r>
              <a:rPr lang="en-US" baseline="-25000" dirty="0" smtClean="0"/>
              <a:t>o</a:t>
            </a:r>
            <a:r>
              <a:rPr lang="en-US" dirty="0" smtClean="0"/>
              <a:t>   =    vapor challenge concentration (g/L)</a:t>
            </a:r>
          </a:p>
          <a:p>
            <a:r>
              <a:rPr lang="en-US" dirty="0" smtClean="0"/>
              <a:t>		C</a:t>
            </a:r>
            <a:r>
              <a:rPr lang="en-US" baseline="-25000" dirty="0" smtClean="0"/>
              <a:t>b</a:t>
            </a:r>
            <a:r>
              <a:rPr lang="en-US" dirty="0" smtClean="0"/>
              <a:t>   =    breakthrough concentration (g/L)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15400" y="266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1752600"/>
            <a:ext cx="30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0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1752600"/>
            <a:ext cx="30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0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1752600"/>
            <a:ext cx="30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latin typeface="Courier New" pitchFamily="49" charset="0"/>
                <a:cs typeface="Courier New" pitchFamily="49" charset="0"/>
              </a:rPr>
              <a:t>(</a:t>
            </a:r>
            <a:endParaRPr lang="en-US" sz="10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1000" y="1752600"/>
            <a:ext cx="30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0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4200" y="1752600"/>
            <a:ext cx="30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latin typeface="Courier New" pitchFamily="49" charset="0"/>
                <a:cs typeface="Courier New" pitchFamily="49" charset="0"/>
              </a:rPr>
              <a:t>(</a:t>
            </a:r>
            <a:endParaRPr lang="en-US" sz="10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800" y="1752600"/>
            <a:ext cx="30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latin typeface="Courier New" pitchFamily="49" charset="0"/>
                <a:cs typeface="Courier New" pitchFamily="49" charset="0"/>
              </a:rPr>
              <a:t>(</a:t>
            </a:r>
            <a:endParaRPr lang="en-US" sz="10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27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 smtClean="0"/>
              <a:t>Correlations of Breakthrough </a:t>
            </a:r>
            <a:r>
              <a:rPr lang="en-US" sz="2400" b="1" dirty="0" smtClean="0"/>
              <a:t>Times for Extrapolations</a:t>
            </a:r>
            <a:endParaRPr lang="en-US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95401"/>
          <a:ext cx="8229600" cy="5257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640080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Analysis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Equations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7746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Breakthrough curve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</a:rPr>
                        <a:t>Curve fitting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of C</a:t>
                      </a:r>
                      <a:r>
                        <a:rPr lang="en-US" sz="1200" b="0" baseline="-250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 or (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vs. t 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S-shaped curve to Eq. (1) to extract 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and</a:t>
                      </a:r>
                      <a:r>
                        <a:rPr kumimoji="0"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  <a:endParaRPr lang="en-US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Linear plots, 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ln [C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/ (C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C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)] vs. t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is often linear with k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=  -Intercept * 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Q / W</a:t>
                      </a:r>
                      <a:r>
                        <a:rPr kumimoji="0"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kumimoji="0"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 -(Intercept/Slope) * C</a:t>
                      </a:r>
                      <a:r>
                        <a:rPr kumimoji="0" lang="en-US" sz="12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Q / W . Need </a:t>
                      </a:r>
                      <a:r>
                        <a:rPr kumimoji="0" lang="en-US" sz="1200" b="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kumimoji="0" lang="en-US" sz="1200" b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 data to confirm linearity.</a:t>
                      </a:r>
                      <a:endParaRPr lang="en-US" sz="1200" dirty="0"/>
                    </a:p>
                  </a:txBody>
                  <a:tcPr/>
                </a:tc>
              </a:tr>
              <a:tr h="47746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Breakthrough </a:t>
                      </a:r>
                      <a:r>
                        <a:rPr lang="en-US" sz="1200" dirty="0" smtClean="0"/>
                        <a:t>time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u="none" dirty="0" smtClean="0"/>
                        <a:t>Varying sorbent </a:t>
                      </a:r>
                      <a:r>
                        <a:rPr lang="en-US" sz="1200" dirty="0" smtClean="0"/>
                        <a:t>weight</a:t>
                      </a:r>
                      <a:r>
                        <a:rPr lang="en-US" sz="1200" baseline="0" dirty="0" smtClean="0"/>
                        <a:t> or volume for fixed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200" baseline="0" dirty="0" smtClean="0"/>
                        <a:t> then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vs. W is often linear with k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=  -(Slope/Intercept) *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Q ln[(C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)/C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 Slope *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Q.</a:t>
                      </a:r>
                    </a:p>
                    <a:p>
                      <a:r>
                        <a:rPr kumimoji="0" lang="en-US" sz="12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Varying air flow rate</a:t>
                      </a:r>
                      <a:r>
                        <a:rPr kumimoji="0" lang="en-US" sz="12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 then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vs. 1/Q is often linear with k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=  -(Slope/Intercept) * (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W) ln[(C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)/C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 Slope *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W.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Varying</a:t>
                      </a:r>
                      <a:r>
                        <a:rPr kumimoji="0" lang="en-US" sz="12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</a:t>
                      </a:r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 residence time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= (V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Q) (60 sec/min) (1 L / 1000 cm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by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varying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bed volume V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and/or Q then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vs.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often linear with k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=  -(Slope/Intercept) * ln[(C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)/C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 Slope *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en-US" sz="1200" dirty="0"/>
                    </a:p>
                  </a:txBody>
                  <a:tcPr/>
                </a:tc>
              </a:tr>
              <a:tr h="47746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Varying </a:t>
                      </a:r>
                      <a:r>
                        <a:rPr lang="en-US" sz="1200" dirty="0" smtClean="0"/>
                        <a:t>concentration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Linear plots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log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vs. log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physically adsorbed vapors have been reported,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=  10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Intercept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Slope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=  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e1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Slope+1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200" dirty="0"/>
                    </a:p>
                  </a:txBody>
                  <a:tcPr/>
                </a:tc>
              </a:tr>
              <a:tr h="29977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Relative humidity </a:t>
                      </a:r>
                      <a:r>
                        <a:rPr lang="en-US" sz="1200" dirty="0" smtClean="0"/>
                        <a:t>effects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Linear functions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RH to a power have been observed: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(dry) /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(wet)  = 1  + Slope * (RH)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en-US" sz="12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Temperature </a:t>
                      </a:r>
                      <a:r>
                        <a:rPr lang="en-US" sz="1200" dirty="0" smtClean="0"/>
                        <a:t>effects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Linear plots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vs. temperature T (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C) have been reported: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(reference T) + Slope * T</a:t>
                      </a:r>
                      <a:endParaRPr lang="en-US" sz="1200" dirty="0"/>
                    </a:p>
                  </a:txBody>
                  <a:tcPr/>
                </a:tc>
              </a:tr>
              <a:tr h="4774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Multiple vapor </a:t>
                      </a:r>
                      <a:r>
                        <a:rPr lang="en-US" sz="1200" dirty="0" smtClean="0"/>
                        <a:t>effects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en-US" sz="12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Molar additivity</a:t>
                      </a:r>
                      <a:r>
                        <a:rPr kumimoji="0" lang="en-US" sz="1200" b="1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method: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an adsorbed vapor x with measured or estimated single vapor breakthrough time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bx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replace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y­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where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the molar (ppm) concentration of the vapor with the shortest breakthrough time and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the sum of the molar concentrations of the covapors.</a:t>
                      </a:r>
                    </a:p>
                    <a:p>
                      <a:pPr lvl="0"/>
                      <a:r>
                        <a:rPr kumimoji="0" lang="en-US" sz="12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Mole fraction method: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an adsorbed vapor x with single vapor capacity 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single vapor breakthrough time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use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[C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(C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)] W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kumimoji="0"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= [C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(C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)] t</a:t>
                      </a:r>
                      <a:r>
                        <a:rPr kumimoji="0"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en-US" sz="1200" dirty="0"/>
                    </a:p>
                  </a:txBody>
                  <a:tcPr/>
                </a:tc>
              </a:tr>
              <a:tr h="4774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Complex</a:t>
                      </a:r>
                      <a:r>
                        <a:rPr lang="en-US" sz="1200" baseline="0" dirty="0" smtClean="0"/>
                        <a:t> models and computer programs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dirty="0" smtClean="0"/>
                        <a:t>Breakthrough time estimation model </a:t>
                      </a:r>
                      <a:r>
                        <a:rPr lang="en-US" sz="1200" dirty="0" smtClean="0"/>
                        <a:t>(Wood, 1994).</a:t>
                      </a:r>
                    </a:p>
                    <a:p>
                      <a:pPr lvl="0"/>
                      <a:r>
                        <a:rPr lang="en-US" sz="1200" b="1" dirty="0" smtClean="0"/>
                        <a:t>MultiVapor </a:t>
                      </a:r>
                      <a:r>
                        <a:rPr lang="en-US" sz="1200" dirty="0" smtClean="0"/>
                        <a:t>(NIOSH website)</a:t>
                      </a:r>
                    </a:p>
                    <a:p>
                      <a:pPr lvl="0"/>
                      <a:r>
                        <a:rPr lang="en-US" sz="1200" b="1" dirty="0" smtClean="0"/>
                        <a:t>GasRemove </a:t>
                      </a:r>
                      <a:r>
                        <a:rPr lang="en-US" sz="1200" b="0" dirty="0" smtClean="0"/>
                        <a:t>(GerryOWood.com)</a:t>
                      </a:r>
                      <a:endParaRPr lang="en-US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8001000" cy="5837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Effect 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514600"/>
            <a:ext cx="4191000" cy="3962400"/>
          </a:xfrm>
          <a:prstGeom prst="rect">
            <a:avLst/>
          </a:prstGeom>
        </p:spPr>
      </p:pic>
      <p:pic>
        <p:nvPicPr>
          <p:cNvPr id="3" name="Picture 2" descr="ConcEffectNelson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609600"/>
            <a:ext cx="3280410" cy="1821399"/>
          </a:xfrm>
          <a:prstGeom prst="rect">
            <a:avLst/>
          </a:prstGeom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4419600" y="838200"/>
            <a:ext cx="3825875" cy="7318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Nelson, G.O. and C.A. Harder: “Respirator Cartridge Efficiency Studies VI. Effect of Concentration,” </a:t>
            </a:r>
            <a:r>
              <a:rPr kumimoji="0" 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Am. Ind. Hyg. Assoc. J.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37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:205-216 (1976).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51054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r>
              <a:rPr lang="en-US" sz="2000" baseline="30000" dirty="0" smtClean="0"/>
              <a:t>0.67</a:t>
            </a:r>
            <a:r>
              <a:rPr lang="en-US" dirty="0" smtClean="0"/>
              <a:t> = 4.7</a:t>
            </a:r>
          </a:p>
          <a:p>
            <a:endParaRPr lang="en-US" dirty="0" smtClean="0"/>
          </a:p>
          <a:p>
            <a:r>
              <a:rPr lang="en-US" u="sng" dirty="0" smtClean="0"/>
              <a:t>Reality</a:t>
            </a:r>
            <a:r>
              <a:rPr lang="en-US" dirty="0" smtClean="0"/>
              <a:t>: Range: 10</a:t>
            </a:r>
            <a:r>
              <a:rPr lang="en-US" sz="2000" baseline="30000" dirty="0" smtClean="0"/>
              <a:t>0.395</a:t>
            </a:r>
            <a:r>
              <a:rPr lang="en-US" dirty="0" smtClean="0"/>
              <a:t> = 2.5                 	     to  10</a:t>
            </a:r>
            <a:r>
              <a:rPr lang="en-US" sz="2000" baseline="30000" dirty="0" smtClean="0"/>
              <a:t>0.937</a:t>
            </a:r>
            <a:r>
              <a:rPr lang="en-US" dirty="0" smtClean="0"/>
              <a:t> = 8.6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13360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OSHA Rule of Thumb:</a:t>
            </a:r>
          </a:p>
          <a:p>
            <a:r>
              <a:rPr lang="en-US" dirty="0" smtClean="0"/>
              <a:t>“Reducing concentration by a factor of 10 will increase service life by a factor of 5.”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10200" y="51054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Reality</a:t>
            </a:r>
            <a:r>
              <a:rPr lang="en-US" dirty="0" smtClean="0"/>
              <a:t>: Range: 10</a:t>
            </a:r>
            <a:r>
              <a:rPr lang="en-US" sz="2000" baseline="30000" dirty="0" smtClean="0"/>
              <a:t>0.108</a:t>
            </a:r>
            <a:r>
              <a:rPr lang="en-US" dirty="0" smtClean="0"/>
              <a:t> = 1.3 </a:t>
            </a:r>
          </a:p>
          <a:p>
            <a:r>
              <a:rPr lang="en-US" dirty="0"/>
              <a:t>	</a:t>
            </a:r>
            <a:r>
              <a:rPr lang="en-US" dirty="0" smtClean="0"/>
              <a:t>     to  10</a:t>
            </a:r>
            <a:r>
              <a:rPr lang="en-US" sz="2000" baseline="30000" dirty="0" smtClean="0"/>
              <a:t>1.040</a:t>
            </a:r>
            <a:r>
              <a:rPr lang="en-US" dirty="0" smtClean="0"/>
              <a:t> = 11.0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13360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OSHA Rule of Thumb:</a:t>
            </a:r>
          </a:p>
          <a:p>
            <a:r>
              <a:rPr lang="en-US" dirty="0" smtClean="0"/>
              <a:t>“Reducing concentration by a factor of 10 will increase service life by a factor of 5.”</a:t>
            </a:r>
            <a:endParaRPr lang="en-US" dirty="0"/>
          </a:p>
        </p:txBody>
      </p:sp>
      <p:pic>
        <p:nvPicPr>
          <p:cNvPr id="8" name="Picture 7" descr="ConcEffect 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2438400"/>
            <a:ext cx="4419600" cy="3810000"/>
          </a:xfrm>
          <a:prstGeom prst="rect">
            <a:avLst/>
          </a:prstGeom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419600" y="685800"/>
            <a:ext cx="3313112" cy="1012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Nelson, G.O., G.J. Carlson, and J.S. Johnson: “Service Life of Respirator Cartridges at Various Concentrations of Common Organic Solvents,” Report UCRL-52982, Lawrence Livermore Laboratory, Livermore, CA (1980).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ConcEffectReport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228600"/>
            <a:ext cx="320040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57800" y="3505200"/>
            <a:ext cx="2743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Reality</a:t>
            </a:r>
            <a:r>
              <a:rPr lang="en-US" dirty="0" smtClean="0"/>
              <a:t>:</a:t>
            </a:r>
          </a:p>
          <a:p>
            <a:pPr marL="342900" indent="-342900">
              <a:buAutoNum type="arabicParenR"/>
            </a:pPr>
            <a:r>
              <a:rPr lang="en-US" dirty="0" smtClean="0"/>
              <a:t>RH effect begins below 85% RH.</a:t>
            </a:r>
          </a:p>
          <a:p>
            <a:pPr marL="342900" indent="-342900">
              <a:buAutoNum type="arabicParenR"/>
            </a:pPr>
            <a:r>
              <a:rPr lang="en-US" dirty="0" smtClean="0"/>
              <a:t>Reduction can be much more than 50% and it varies with </a:t>
            </a:r>
            <a:r>
              <a:rPr lang="en-US" dirty="0" smtClean="0"/>
              <a:t>chemical and carbon.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1336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OSHA Rule of Thumb:</a:t>
            </a:r>
          </a:p>
          <a:p>
            <a:r>
              <a:rPr lang="en-US" dirty="0" smtClean="0"/>
              <a:t>“Humidity above 85% will reduce service life by 50%.”</a:t>
            </a:r>
            <a:endParaRPr lang="en-US" dirty="0"/>
          </a:p>
        </p:txBody>
      </p:sp>
      <p:pic>
        <p:nvPicPr>
          <p:cNvPr id="9" name="Picture 8" descr="RHEffectWood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28600"/>
            <a:ext cx="5551170" cy="1478280"/>
          </a:xfrm>
          <a:prstGeom prst="rect">
            <a:avLst/>
          </a:prstGeom>
        </p:spPr>
      </p:pic>
      <p:pic>
        <p:nvPicPr>
          <p:cNvPr id="11" name="Picture 10" descr="RH Effects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1600201"/>
            <a:ext cx="3352800" cy="2286000"/>
          </a:xfrm>
          <a:prstGeom prst="rect">
            <a:avLst/>
          </a:prstGeom>
        </p:spPr>
      </p:pic>
      <p:pic>
        <p:nvPicPr>
          <p:cNvPr id="12" name="Picture 11" descr="RH Effects2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" y="3886200"/>
            <a:ext cx="3124200" cy="248477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V="1">
            <a:off x="3733800" y="1676400"/>
            <a:ext cx="0" cy="16002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47800" y="1981200"/>
            <a:ext cx="2286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57600" y="4038600"/>
            <a:ext cx="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371600" y="4953000"/>
            <a:ext cx="2286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u="sng" dirty="0" smtClean="0"/>
              <a:t>OSHA Rule of Thumb:</a:t>
            </a:r>
            <a:br>
              <a:rPr lang="en-US" sz="2400" u="sng" dirty="0" smtClean="0"/>
            </a:br>
            <a:r>
              <a:rPr lang="en-US" sz="2200" dirty="0" smtClean="0"/>
              <a:t>“If the chemical’s boiling point is &gt; 70 </a:t>
            </a:r>
            <a:r>
              <a:rPr lang="en-US" sz="2200" baseline="30000" dirty="0" smtClean="0"/>
              <a:t>o</a:t>
            </a:r>
            <a:r>
              <a:rPr lang="en-US" sz="2200" dirty="0" smtClean="0"/>
              <a:t>C and the concentration is less than 200 ppm you can expect a service life of 8 hours at a normal work load</a:t>
            </a:r>
            <a:r>
              <a:rPr lang="en-US" sz="2200" dirty="0" smtClean="0"/>
              <a:t>.”</a:t>
            </a:r>
            <a:endParaRPr lang="en-US" sz="2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Chemical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Boiling Point</a:t>
                      </a:r>
                    </a:p>
                    <a:p>
                      <a:pPr algn="ctr"/>
                      <a:r>
                        <a:rPr lang="en-US" sz="1400" dirty="0" smtClean="0"/>
                        <a:t>(</a:t>
                      </a:r>
                      <a:r>
                        <a:rPr lang="en-US" sz="1400" baseline="30000" dirty="0" smtClean="0"/>
                        <a:t>o</a:t>
                      </a:r>
                      <a:r>
                        <a:rPr lang="en-US" sz="1400" dirty="0" smtClean="0"/>
                        <a:t>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Flow</a:t>
                      </a:r>
                      <a:r>
                        <a:rPr lang="en-US" sz="1400" baseline="0" dirty="0" smtClean="0"/>
                        <a:t> (breathing) Rate (L/min)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Concentration (ppm)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Breakthrough Time (hours)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Benzene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2895600"/>
            <a:ext cx="8229600" cy="5232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Nelson, G.O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.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and A.N. Correia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: “Respirator Cartridge Efficiency Studies: VIII. Summary and Conclusions,” 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Amer. Ind.</a:t>
            </a: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Hyg. Assoc. J. 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37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, 514-525 (1976).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8001000" cy="5837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14600" y="5638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</a:t>
            </a:r>
            <a:endParaRPr lang="en-US" sz="32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60960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</a:t>
            </a:r>
            <a:endParaRPr lang="en-US" sz="32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4800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</a:t>
            </a:r>
            <a:endParaRPr lang="en-US" sz="32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1821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Career </a:t>
            </a:r>
            <a:r>
              <a:rPr lang="en-US" dirty="0" smtClean="0"/>
              <a:t>publications </a:t>
            </a:r>
            <a:r>
              <a:rPr lang="en-US" dirty="0" smtClean="0"/>
              <a:t>and </a:t>
            </a:r>
            <a:r>
              <a:rPr lang="en-US" dirty="0" smtClean="0"/>
              <a:t>documents </a:t>
            </a:r>
            <a:r>
              <a:rPr lang="en-US" dirty="0" smtClean="0"/>
              <a:t>available at: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GerryOWood.com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2885</TotalTime>
  <Words>980</Words>
  <Application>Microsoft Office PowerPoint</Application>
  <PresentationFormat>On-screen Show (4:3)</PresentationFormat>
  <Paragraphs>134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CORRELATING AND EXTRAPOLATING AIR-PURIFYING RESPIRATOR CARTRIDGE BREAKTHROUGH TIMES –A CRITICAL REVIEW</vt:lpstr>
      <vt:lpstr>EPA Need for Guidance</vt:lpstr>
      <vt:lpstr>New EPA Guidance Document</vt:lpstr>
      <vt:lpstr>     Companion Document</vt:lpstr>
      <vt:lpstr>Background</vt:lpstr>
      <vt:lpstr>Objective</vt:lpstr>
      <vt:lpstr>Appendices Outline</vt:lpstr>
      <vt:lpstr>Fundamental Breakthrough Time Equation</vt:lpstr>
      <vt:lpstr>Correlations of Breakthrough Times for Extrapolations</vt:lpstr>
      <vt:lpstr>Slide 10</vt:lpstr>
      <vt:lpstr>Slide 11</vt:lpstr>
      <vt:lpstr>Slide 12</vt:lpstr>
      <vt:lpstr>Slide 13</vt:lpstr>
      <vt:lpstr>OSHA Rule of Thumb: “If the chemical’s boiling point is &gt; 70 oC and the concentration is less than 200 ppm you can expect a service life of 8 hours at a normal work load.”</vt:lpstr>
      <vt:lpstr>Slide 15</vt:lpstr>
      <vt:lpstr>Career publications and documents available at:  GerryOWood.com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Gerry Wood</dc:creator>
  <cp:lastModifiedBy>Gerry Wood</cp:lastModifiedBy>
  <cp:revision>85</cp:revision>
  <dcterms:created xsi:type="dcterms:W3CDTF">2014-08-27T04:36:45Z</dcterms:created>
  <dcterms:modified xsi:type="dcterms:W3CDTF">2014-09-17T17:05:12Z</dcterms:modified>
</cp:coreProperties>
</file>